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y="5143500" cx="9144000"/>
  <p:notesSz cx="6858000" cy="9144000"/>
  <p:embeddedFontLst>
    <p:embeddedFont>
      <p:font typeface="EB Garamond"/>
      <p:regular r:id="rId54"/>
      <p:bold r:id="rId55"/>
      <p:italic r:id="rId56"/>
      <p:boldItalic r:id="rId57"/>
    </p:embeddedFont>
    <p:embeddedFont>
      <p:font typeface="Helvetica Neue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HelveticaNeue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EBGaramond-bold.fntdata"/><Relationship Id="rId10" Type="http://schemas.openxmlformats.org/officeDocument/2006/relationships/slide" Target="slides/slide5.xml"/><Relationship Id="rId54" Type="http://schemas.openxmlformats.org/officeDocument/2006/relationships/font" Target="fonts/EBGaramond-regular.fntdata"/><Relationship Id="rId13" Type="http://schemas.openxmlformats.org/officeDocument/2006/relationships/slide" Target="slides/slide8.xml"/><Relationship Id="rId57" Type="http://schemas.openxmlformats.org/officeDocument/2006/relationships/font" Target="fonts/EBGaramond-boldItalic.fntdata"/><Relationship Id="rId12" Type="http://schemas.openxmlformats.org/officeDocument/2006/relationships/slide" Target="slides/slide7.xml"/><Relationship Id="rId56" Type="http://schemas.openxmlformats.org/officeDocument/2006/relationships/font" Target="fonts/EBGaramond-italic.fntdata"/><Relationship Id="rId15" Type="http://schemas.openxmlformats.org/officeDocument/2006/relationships/slide" Target="slides/slide10.xml"/><Relationship Id="rId59" Type="http://schemas.openxmlformats.org/officeDocument/2006/relationships/font" Target="fonts/HelveticaNeue-bold.fntdata"/><Relationship Id="rId14" Type="http://schemas.openxmlformats.org/officeDocument/2006/relationships/slide" Target="slides/slide9.xml"/><Relationship Id="rId58" Type="http://schemas.openxmlformats.org/officeDocument/2006/relationships/font" Target="fonts/HelveticaNeu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48285da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48285da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48285da0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48285da0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8285da0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8285da0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48285da0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48285da0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48285da0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48285da0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48285da09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48285da0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48285da09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48285da09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48285da0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48285da0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8285da0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48285da0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8285da0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48285da0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8285da09_1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8285da09_1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48285da0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48285da0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48285da09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48285da09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48285da09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48285da09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48285da09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48285da09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48285da09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48285da09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48285da09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48285da09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48285da09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48285da09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48285da09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48285da09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48285da09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48285da09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48285da09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48285da09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48285da0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48285da0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Boring Definition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48285da09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48285da09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48285da09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48285da09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48285da09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48285da09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48285da09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48285da09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48285da09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48285da09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48285da09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48285da09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48285da09_1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48285da09_1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48285da09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48285da09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48285da09_1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48285da09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48285da09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48285da09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48285da09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48285da09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48285da09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48285da09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48285da09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48285da09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48285da09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48285da09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48285da09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48285da09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648285da09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648285da09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48285da09_1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48285da09_1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48285da09_1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48285da09_1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48285da09_1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648285da09_1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48285da09_1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48285da09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48285da09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48285da09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8285da09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8285da09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48285da09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48285da09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48285da09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48285da09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48285da0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48285da0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Relationship Id="rId4" Type="http://schemas.openxmlformats.org/officeDocument/2006/relationships/image" Target="../media/image4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gif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Relationship Id="rId4" Type="http://schemas.openxmlformats.org/officeDocument/2006/relationships/hyperlink" Target="https://google.qwiklabs.com/quests/34?qlcampaign=6p-EDU-DSC-GCC-62" TargetMode="External"/><Relationship Id="rId5" Type="http://schemas.openxmlformats.org/officeDocument/2006/relationships/hyperlink" Target="https://google.qwiklabs.com/quests/37?qlcampaign=6p-EDU-DSC-GCC-62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Relationship Id="rId4" Type="http://schemas.openxmlformats.org/officeDocument/2006/relationships/hyperlink" Target="https://docs.google.com/presentation/d/17Ji2SPy7pPh_OuNO6FJh_2G4OgW8SZyDfsPG1JjMOTA/edit#slide=id.g595e1ecb86_2_4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4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8.png"/><Relationship Id="rId4" Type="http://schemas.openxmlformats.org/officeDocument/2006/relationships/hyperlink" Target="https://www.facebook.com/dscjiitnoida/" TargetMode="External"/><Relationship Id="rId5" Type="http://schemas.openxmlformats.org/officeDocument/2006/relationships/hyperlink" Target="https://www.linkedin.com/in/vibhu4agarwal/" TargetMode="External"/><Relationship Id="rId6" Type="http://schemas.openxmlformats.org/officeDocument/2006/relationships/hyperlink" Target="https://www.linkedin.com/in/anurag-gupta-a8a610185/" TargetMode="External"/><Relationship Id="rId7" Type="http://schemas.openxmlformats.org/officeDocument/2006/relationships/image" Target="../media/image33.jpg"/><Relationship Id="rId8" Type="http://schemas.openxmlformats.org/officeDocument/2006/relationships/image" Target="../media/image3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199" y="152400"/>
            <a:ext cx="4419602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834550" y="3571475"/>
            <a:ext cx="75981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/>
                <a:cs typeface="Helvetica Neue"/>
                <a:sym typeface="Helvetica Neue"/>
              </a:rPr>
              <a:t>Welcome to Google Cloud Program!</a:t>
            </a:r>
            <a:endParaRPr sz="3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020650" y="2362200"/>
            <a:ext cx="32259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EB Garamond"/>
                <a:ea typeface="EB Garamond"/>
                <a:cs typeface="EB Garamond"/>
                <a:sym typeface="EB Garamond"/>
              </a:rPr>
              <a:t>DSC JIIT, Noida</a:t>
            </a:r>
            <a:endParaRPr sz="36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438" y="1048238"/>
            <a:ext cx="7427125" cy="304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527625"/>
            <a:ext cx="8991600" cy="427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39598"/>
            <a:ext cx="9144001" cy="2864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588" y="23813"/>
            <a:ext cx="6600825" cy="50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263" y="367300"/>
            <a:ext cx="3977475" cy="44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idx="1" type="body"/>
          </p:nvPr>
        </p:nvSpPr>
        <p:spPr>
          <a:xfrm>
            <a:off x="3455100" y="2254650"/>
            <a:ext cx="22338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F4B400"/>
                </a:solidFill>
              </a:rPr>
              <a:t>G</a:t>
            </a:r>
            <a:r>
              <a:rPr b="1" lang="en" sz="3000">
                <a:solidFill>
                  <a:srgbClr val="0F9D58"/>
                </a:solidFill>
              </a:rPr>
              <a:t>o</a:t>
            </a:r>
            <a:r>
              <a:rPr b="1" lang="en" sz="3000"/>
              <a:t> </a:t>
            </a:r>
            <a:r>
              <a:rPr b="1" lang="en" sz="3000">
                <a:solidFill>
                  <a:srgbClr val="DB4437"/>
                </a:solidFill>
              </a:rPr>
              <a:t>C</a:t>
            </a:r>
            <a:r>
              <a:rPr b="1" lang="en" sz="3000">
                <a:solidFill>
                  <a:srgbClr val="4285F4"/>
                </a:solidFill>
              </a:rPr>
              <a:t>l</a:t>
            </a:r>
            <a:r>
              <a:rPr b="1" lang="en" sz="3000">
                <a:solidFill>
                  <a:srgbClr val="F4B400"/>
                </a:solidFill>
              </a:rPr>
              <a:t>o</a:t>
            </a:r>
            <a:r>
              <a:rPr b="1" lang="en" sz="3000">
                <a:solidFill>
                  <a:srgbClr val="0F9D58"/>
                </a:solidFill>
              </a:rPr>
              <a:t>u</a:t>
            </a:r>
            <a:r>
              <a:rPr b="1" lang="en" sz="3000">
                <a:solidFill>
                  <a:srgbClr val="DB4437"/>
                </a:solidFill>
              </a:rPr>
              <a:t>d</a:t>
            </a:r>
            <a:r>
              <a:rPr b="1" lang="en" sz="3000"/>
              <a:t>!</a:t>
            </a:r>
            <a:endParaRPr b="1" sz="3000"/>
          </a:p>
        </p:txBody>
      </p:sp>
      <p:pic>
        <p:nvPicPr>
          <p:cNvPr id="134" name="Google Shape;1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107" y="3996175"/>
            <a:ext cx="4571199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876300"/>
            <a:ext cx="8191500" cy="33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Raise your hands if ...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450"/>
            <a:ext cx="91440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285F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Computing</a:t>
            </a:r>
            <a:endParaRPr b="1" sz="3600">
              <a:solidFill>
                <a:srgbClr val="4285F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956400" y="1679950"/>
            <a:ext cx="7231200" cy="26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In cloud computing, the capital investment in building and maintaining data centers is replaced by consuming IT resources as an elastic, utility-like service from a cloud “provider” (including storage, computing, networking, data processing and analytics, application development, machine learning, and even fully managed services).</a:t>
            </a:r>
            <a:endParaRPr i="1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538" y="314276"/>
            <a:ext cx="4514925" cy="451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1010"/>
            <a:ext cx="8839199" cy="4481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37" y="0"/>
            <a:ext cx="8707525" cy="5035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37" y="90541"/>
            <a:ext cx="8837526" cy="4962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4974" y="324724"/>
            <a:ext cx="4494051" cy="449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" y="0"/>
            <a:ext cx="914041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8"/>
            <a:ext cx="9143999" cy="5141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DB4437"/>
                </a:solidFill>
              </a:rPr>
              <a:t>L</a:t>
            </a:r>
            <a:r>
              <a:rPr b="1" lang="en" sz="3000">
                <a:solidFill>
                  <a:srgbClr val="4285F4"/>
                </a:solidFill>
              </a:rPr>
              <a:t>a</a:t>
            </a:r>
            <a:r>
              <a:rPr b="1" lang="en" sz="3000">
                <a:solidFill>
                  <a:srgbClr val="F4B400"/>
                </a:solidFill>
              </a:rPr>
              <a:t>b </a:t>
            </a:r>
            <a:r>
              <a:rPr b="1" lang="en" sz="3000">
                <a:solidFill>
                  <a:srgbClr val="0F9D58"/>
                </a:solidFill>
              </a:rPr>
              <a:t>t</a:t>
            </a:r>
            <a:r>
              <a:rPr b="1" lang="en" sz="3000">
                <a:solidFill>
                  <a:srgbClr val="DB4437"/>
                </a:solidFill>
              </a:rPr>
              <a:t>i</a:t>
            </a:r>
            <a:r>
              <a:rPr b="1" lang="en" sz="3000">
                <a:solidFill>
                  <a:srgbClr val="4285F4"/>
                </a:solidFill>
              </a:rPr>
              <a:t>m</a:t>
            </a:r>
            <a:r>
              <a:rPr b="1" lang="en" sz="3000">
                <a:solidFill>
                  <a:srgbClr val="F4B400"/>
                </a:solidFill>
              </a:rPr>
              <a:t>e</a:t>
            </a:r>
            <a:r>
              <a:rPr b="1" lang="en" sz="3000">
                <a:solidFill>
                  <a:schemeClr val="dk2"/>
                </a:solidFill>
              </a:rPr>
              <a:t>!</a:t>
            </a:r>
            <a:endParaRPr b="1" sz="3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80" name="Google Shape;280;p49"/>
          <p:cNvSpPr txBox="1"/>
          <p:nvPr>
            <p:ph idx="1" type="body"/>
          </p:nvPr>
        </p:nvSpPr>
        <p:spPr>
          <a:xfrm>
            <a:off x="4572000" y="1152475"/>
            <a:ext cx="4260300" cy="26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qwiklabs.com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Go to qwiklabs.com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Sign-In / Log-In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In the search bar, look for </a:t>
            </a:r>
            <a:r>
              <a:rPr b="1" i="1" lang="en"/>
              <a:t>“GCP </a:t>
            </a:r>
            <a:r>
              <a:rPr b="1" i="1" lang="en"/>
              <a:t>Essentials</a:t>
            </a:r>
            <a:r>
              <a:rPr b="1" i="1" lang="en"/>
              <a:t>”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Enroll in the quest.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Start the first lab.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416399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9"/>
          <p:cNvSpPr txBox="1"/>
          <p:nvPr/>
        </p:nvSpPr>
        <p:spPr>
          <a:xfrm>
            <a:off x="3504125" y="3778375"/>
            <a:ext cx="54882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“A tour of Qwiklabs and Google Cloud Platform”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50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1962558" y="0"/>
            <a:ext cx="52188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to get the monthly subscription!</a:t>
            </a:r>
            <a:endParaRPr b="1">
              <a:solidFill>
                <a:srgbClr val="20124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9" name="Google Shape;289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2400"/>
              <a:buChar char="➢"/>
            </a:pPr>
            <a:r>
              <a:rPr lang="en" sz="2400">
                <a:solidFill>
                  <a:srgbClr val="741B47"/>
                </a:solidFill>
              </a:rPr>
              <a:t>Data and ML Track</a:t>
            </a:r>
            <a:endParaRPr sz="2400">
              <a:solidFill>
                <a:srgbClr val="741B47"/>
              </a:solidFill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https://google.qwiklabs.com/quests/34</a:t>
            </a:r>
            <a:endParaRPr sz="2400"/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741B47"/>
              </a:buClr>
              <a:buSzPts val="2400"/>
              <a:buChar char="➢"/>
            </a:pPr>
            <a:r>
              <a:rPr lang="en" sz="2400">
                <a:solidFill>
                  <a:srgbClr val="741B47"/>
                </a:solidFill>
              </a:rPr>
              <a:t>Application Development Track</a:t>
            </a:r>
            <a:endParaRPr sz="2400">
              <a:solidFill>
                <a:srgbClr val="741B47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https://google.qwiklabs.com/quests/37</a:t>
            </a:r>
            <a:endParaRPr sz="24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B4437"/>
                </a:solidFill>
              </a:rPr>
              <a:t>L</a:t>
            </a:r>
            <a:r>
              <a:rPr b="1" lang="en" sz="3000">
                <a:solidFill>
                  <a:srgbClr val="4285F4"/>
                </a:solidFill>
              </a:rPr>
              <a:t>a</a:t>
            </a:r>
            <a:r>
              <a:rPr b="1" lang="en" sz="3000">
                <a:solidFill>
                  <a:srgbClr val="F4B400"/>
                </a:solidFill>
              </a:rPr>
              <a:t>b </a:t>
            </a:r>
            <a:r>
              <a:rPr b="1" lang="en" sz="3000">
                <a:solidFill>
                  <a:srgbClr val="0F9D58"/>
                </a:solidFill>
              </a:rPr>
              <a:t>t</a:t>
            </a:r>
            <a:r>
              <a:rPr b="1" lang="en" sz="3000">
                <a:solidFill>
                  <a:srgbClr val="DB4437"/>
                </a:solidFill>
              </a:rPr>
              <a:t>i</a:t>
            </a:r>
            <a:r>
              <a:rPr b="1" lang="en" sz="3000">
                <a:solidFill>
                  <a:srgbClr val="4285F4"/>
                </a:solidFill>
              </a:rPr>
              <a:t>m</a:t>
            </a:r>
            <a:r>
              <a:rPr b="1" lang="en" sz="3000">
                <a:solidFill>
                  <a:srgbClr val="F4B400"/>
                </a:solidFill>
              </a:rPr>
              <a:t>e</a:t>
            </a:r>
            <a:r>
              <a:rPr b="1" lang="en" sz="3000">
                <a:solidFill>
                  <a:schemeClr val="dk2"/>
                </a:solidFill>
              </a:rPr>
              <a:t> … </a:t>
            </a:r>
            <a:r>
              <a:rPr b="1" lang="en" sz="3000">
                <a:solidFill>
                  <a:srgbClr val="0F9D58"/>
                </a:solidFill>
              </a:rPr>
              <a:t>v</a:t>
            </a:r>
            <a:r>
              <a:rPr b="1" lang="en" sz="3000">
                <a:solidFill>
                  <a:srgbClr val="DB4437"/>
                </a:solidFill>
              </a:rPr>
              <a:t>2</a:t>
            </a:r>
            <a:r>
              <a:rPr b="1" lang="en" sz="3000">
                <a:solidFill>
                  <a:srgbClr val="4285F4"/>
                </a:solidFill>
              </a:rPr>
              <a:t>.</a:t>
            </a:r>
            <a:r>
              <a:rPr b="1" lang="en" sz="3000">
                <a:solidFill>
                  <a:srgbClr val="F4B400"/>
                </a:solidFill>
              </a:rPr>
              <a:t>0</a:t>
            </a:r>
            <a:r>
              <a:rPr b="1" lang="en" sz="3000">
                <a:solidFill>
                  <a:srgbClr val="DB4437"/>
                </a:solidFill>
              </a:rPr>
              <a:t>!</a:t>
            </a:r>
            <a:endParaRPr b="1" sz="3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5" name="Google Shape;295;p51"/>
          <p:cNvSpPr txBox="1"/>
          <p:nvPr>
            <p:ph idx="1" type="body"/>
          </p:nvPr>
        </p:nvSpPr>
        <p:spPr>
          <a:xfrm>
            <a:off x="4572000" y="1152475"/>
            <a:ext cx="4260300" cy="26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qwiklabs.com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Go to qwiklabs.com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Sign-In / Log-In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In the search bar, look for </a:t>
            </a:r>
            <a:r>
              <a:rPr b="1" i="1" lang="en"/>
              <a:t>“GCP Essentials”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Start the second lab.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416399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51"/>
          <p:cNvSpPr txBox="1"/>
          <p:nvPr/>
        </p:nvSpPr>
        <p:spPr>
          <a:xfrm>
            <a:off x="3985175" y="3778375"/>
            <a:ext cx="50073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“Creating a Virtual Machine”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985838"/>
            <a:ext cx="785812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874"/>
            <a:ext cx="9186927" cy="51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900" y="594825"/>
            <a:ext cx="5324475" cy="19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3"/>
          <p:cNvSpPr txBox="1"/>
          <p:nvPr/>
        </p:nvSpPr>
        <p:spPr>
          <a:xfrm>
            <a:off x="428200" y="2950975"/>
            <a:ext cx="8562600" cy="20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u="sng">
                <a:solidFill>
                  <a:schemeClr val="hlink"/>
                </a:solidFill>
                <a:hlinkClick r:id="rId4"/>
              </a:rPr>
              <a:t>Google Cloud Career Readiness Program</a:t>
            </a:r>
            <a:endParaRPr sz="34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515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1"/>
            <a:ext cx="9144002" cy="5140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1"/>
            <a:ext cx="9143999" cy="5137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Google Shape;33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87"/>
            <a:ext cx="9144000" cy="513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0" y="0"/>
            <a:ext cx="9124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60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52400" y="316781"/>
            <a:ext cx="8839201" cy="4509938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Follow us at ...</a:t>
            </a:r>
            <a:endParaRPr b="1"/>
          </a:p>
        </p:txBody>
      </p:sp>
      <p:sp>
        <p:nvSpPr>
          <p:cNvPr id="357" name="Google Shape;357;p60"/>
          <p:cNvSpPr txBox="1"/>
          <p:nvPr>
            <p:ph idx="1" type="body"/>
          </p:nvPr>
        </p:nvSpPr>
        <p:spPr>
          <a:xfrm>
            <a:off x="1027125" y="1152475"/>
            <a:ext cx="771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20124D"/>
                </a:solidFill>
                <a:hlinkClick r:id="rId4"/>
              </a:rPr>
              <a:t>https://www.facebook.com/dscjiitnoida/</a:t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rgbClr val="20124D"/>
                </a:solidFill>
                <a:hlinkClick r:id="rId5"/>
              </a:rPr>
              <a:t>https://www.linkedin.com/in/vibhu4agarwal/</a:t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rgbClr val="20124D"/>
                </a:solidFill>
                <a:hlinkClick r:id="rId6"/>
              </a:rPr>
              <a:t>https://www.linkedin.com/in/anuraged51a/</a:t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124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20124D"/>
              </a:solidFill>
            </a:endParaRPr>
          </a:p>
        </p:txBody>
      </p:sp>
      <p:pic>
        <p:nvPicPr>
          <p:cNvPr id="358" name="Google Shape;358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4" y="1152475"/>
            <a:ext cx="641335" cy="549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7239" y="1821753"/>
            <a:ext cx="428625" cy="451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7239" y="2424912"/>
            <a:ext cx="428625" cy="451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985838"/>
            <a:ext cx="785812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985838"/>
            <a:ext cx="785812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985838"/>
            <a:ext cx="785812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75"/>
            <a:ext cx="2978550" cy="508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7400" y="28575"/>
            <a:ext cx="2978550" cy="508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4800" y="31250"/>
            <a:ext cx="2889193" cy="5080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rgbClr val="DB44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Cloud</a:t>
            </a:r>
            <a:r>
              <a:rPr b="1" lang="en" sz="3600">
                <a:solidFill>
                  <a:srgbClr val="DB44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b="1" sz="3600">
              <a:solidFill>
                <a:srgbClr val="DB44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4437"/>
              </a:solidFill>
            </a:endParaRPr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625" y="1281850"/>
            <a:ext cx="8304752" cy="31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